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7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453213-1E13-4376-9FD7-BB01FFAA44D7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E30D4-9494-4B98-93EC-B28359322B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856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E30D4-9494-4B98-93EC-B28359322B18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5534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EEC4-6DBD-4EBC-8EFF-A2F34C0C2906}" type="datetime1">
              <a:rPr lang="en-US" smtClean="0"/>
              <a:t>7/18/2022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09E7-3CDA-484F-8370-737D2B2A0D52}" type="datetime1">
              <a:rPr lang="en-US" smtClean="0"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60213-2098-4412-B241-17766550BEA2}" type="datetime1">
              <a:rPr lang="en-US" smtClean="0"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2574-84D4-4C94-B3FD-A3264A910B97}" type="datetime1">
              <a:rPr lang="en-US" smtClean="0"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77937-AAF2-4310-BBDD-0E961C9CECCA}" type="datetime1">
              <a:rPr lang="en-US" smtClean="0"/>
              <a:t>7/18/2022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E612-15B8-495D-B350-97F2660EF00B}" type="datetime1">
              <a:rPr lang="en-US" smtClean="0"/>
              <a:t>7/18/2022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F811-6DFF-4198-B9AF-AC7B76FE508A}" type="datetime1">
              <a:rPr lang="en-US" smtClean="0"/>
              <a:t>7/18/2022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781EE-BEDB-4369-B711-B99C21F7491E}" type="datetime1">
              <a:rPr lang="en-US" smtClean="0"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E018-6E29-4507-94EF-DEE619E0BE2A}" type="datetime1">
              <a:rPr lang="en-US" smtClean="0"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ED0A-EB8B-424A-B1FA-EA7AFA49C3DA}" type="datetime1">
              <a:rPr lang="en-US" smtClean="0"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BA34-E2B3-47C7-86EF-51870C2CF5B5}" type="datetime1">
              <a:rPr lang="en-US" smtClean="0"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118E8F-B788-4E13-B40C-1948AD2099B6}" type="datetime1">
              <a:rPr lang="en-US" smtClean="0"/>
              <a:t>7/18/2022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Department of Chemistry, GC Paonta Sahib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CHEMICAL TECHNOLOGY</a:t>
            </a:r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DISTILLATION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process in which components from liquid mixture are separated heating and condensation is called distillation.</a:t>
            </a:r>
          </a:p>
          <a:p>
            <a:r>
              <a:rPr lang="en-US" dirty="0" smtClean="0"/>
              <a:t>Types of distillation:</a:t>
            </a:r>
          </a:p>
          <a:p>
            <a:pPr marL="514350" indent="-514350">
              <a:buAutoNum type="arabicPeriod"/>
            </a:pPr>
            <a:r>
              <a:rPr lang="en-US" dirty="0" smtClean="0"/>
              <a:t>Simple distillation</a:t>
            </a:r>
          </a:p>
          <a:p>
            <a:pPr marL="514350" indent="-514350">
              <a:buAutoNum type="arabicPeriod"/>
            </a:pPr>
            <a:r>
              <a:rPr lang="en-US" dirty="0" smtClean="0"/>
              <a:t>Fractional distillation</a:t>
            </a:r>
          </a:p>
          <a:p>
            <a:pPr marL="514350" indent="-514350">
              <a:buAutoNum type="arabicPeriod"/>
            </a:pPr>
            <a:r>
              <a:rPr lang="en-US" dirty="0" smtClean="0"/>
              <a:t>Vacuum distillation</a:t>
            </a:r>
          </a:p>
          <a:p>
            <a:pPr marL="514350" indent="-514350">
              <a:buAutoNum type="arabicPeriod"/>
            </a:pPr>
            <a:r>
              <a:rPr lang="en-US" dirty="0" smtClean="0"/>
              <a:t>Steam distillation</a:t>
            </a:r>
          </a:p>
          <a:p>
            <a:pPr marL="514350" indent="-514350">
              <a:buNone/>
            </a:pP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 smtClean="0"/>
              <a:t>Simple Distillation:</a:t>
            </a:r>
            <a:endParaRPr lang="en-IN" baseline="30000" dirty="0"/>
          </a:p>
        </p:txBody>
      </p:sp>
      <p:pic>
        <p:nvPicPr>
          <p:cNvPr id="1026" name="Picture 2" descr="D:\Pooja GC Paonta\B.Sc\B.Sc. Notes\simple distillati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2992" y="3276600"/>
            <a:ext cx="5072208" cy="2667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33400" y="1828800"/>
            <a:ext cx="7924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It is carried out </a:t>
            </a:r>
            <a:br>
              <a:rPr lang="en-US" dirty="0" smtClean="0"/>
            </a:br>
            <a:r>
              <a:rPr lang="en-US" dirty="0" smtClean="0"/>
              <a:t>1. to purify liquids containing non-volatile impurities, provided the liquid does not decompose at its boiling point.</a:t>
            </a:r>
            <a:br>
              <a:rPr lang="en-US" dirty="0" smtClean="0"/>
            </a:br>
            <a:r>
              <a:rPr lang="en-US" dirty="0" smtClean="0"/>
              <a:t>2. For separation of mixture of liquids which differ in their boiling points at least by 20 – 30</a:t>
            </a:r>
            <a:r>
              <a:rPr lang="en-US" baseline="30000" dirty="0" smtClean="0"/>
              <a:t>0</a:t>
            </a:r>
            <a:r>
              <a:rPr lang="en-US" dirty="0" smtClean="0"/>
              <a:t>C. </a:t>
            </a:r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Fractional Distillation:</a:t>
            </a:r>
            <a:endParaRPr lang="en-IN" dirty="0"/>
          </a:p>
        </p:txBody>
      </p:sp>
      <p:pic>
        <p:nvPicPr>
          <p:cNvPr id="2050" name="Picture 2" descr="D:\Pooja GC Paonta\B.Sc\B.Sc. Notes\Fractional Distillation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841348"/>
            <a:ext cx="3471862" cy="371185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33400" y="1905000"/>
            <a:ext cx="8077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It is employed if organic liquid to be purified contains liquid impurities . The components are separated based on the difference in their boiling points and </a:t>
            </a:r>
            <a:r>
              <a:rPr lang="en-US" dirty="0" err="1" smtClean="0"/>
              <a:t>vapour</a:t>
            </a:r>
            <a:r>
              <a:rPr lang="en-US" dirty="0" smtClean="0"/>
              <a:t> pressures.</a:t>
            </a:r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Vacuum distillation:</a:t>
            </a:r>
            <a:endParaRPr lang="en-IN" dirty="0"/>
          </a:p>
        </p:txBody>
      </p:sp>
      <p:pic>
        <p:nvPicPr>
          <p:cNvPr id="3074" name="Picture 2" descr="D:\Pooja GC Paonta\B.Sc\B.Sc. Notes\vacuum distillati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562" y="2514600"/>
            <a:ext cx="4658238" cy="31242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09600" y="1905000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It is employed for the purification of liquids that decompose at their boiling points. </a:t>
            </a:r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Steam Distillation:</a:t>
            </a:r>
            <a:endParaRPr lang="en-IN" dirty="0"/>
          </a:p>
        </p:txBody>
      </p:sp>
      <p:pic>
        <p:nvPicPr>
          <p:cNvPr id="4098" name="Picture 2" descr="D:\Pooja GC Paonta\B.Sc\B.Sc. Notes\steam distillati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895600"/>
            <a:ext cx="5077582" cy="301863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33400" y="1981200"/>
            <a:ext cx="800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It is used to purify liquids which are immiscible  with water  and  steam, i.e. the volatile water insoluble organic solids which can ne easily carried in a current of steam.</a:t>
            </a:r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Solvent Extraction: </a:t>
            </a:r>
            <a:endParaRPr lang="en-IN" dirty="0"/>
          </a:p>
        </p:txBody>
      </p:sp>
      <p:pic>
        <p:nvPicPr>
          <p:cNvPr id="5122" name="Picture 2" descr="D:\Pooja GC Paonta\B.Sc\B.Sc. Notes\solvent extracti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752600"/>
            <a:ext cx="6248400" cy="4680268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dirty="0" smtClean="0"/>
              <a:t>Overview of Solvent Extraction:</a:t>
            </a:r>
            <a:endParaRPr lang="en-IN" dirty="0"/>
          </a:p>
        </p:txBody>
      </p:sp>
      <p:pic>
        <p:nvPicPr>
          <p:cNvPr id="6146" name="Picture 2" descr="D:\Pooja GC Paonta\B.Sc\B.Sc. Notes\Overview of solvent extracti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475644"/>
            <a:ext cx="5062538" cy="293455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388620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Pooja GC Paonta\B.Sc\B.Sc. Notes\Basic principle of solvent extracti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7808"/>
          <a:stretch>
            <a:fillRect/>
          </a:stretch>
        </p:blipFill>
        <p:spPr bwMode="auto">
          <a:xfrm>
            <a:off x="575733" y="1066800"/>
            <a:ext cx="8034867" cy="4953001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Pooja GC Paonta\B.Sc\B.Sc. Notes\Liquid liquid extracti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048" y="1042194"/>
            <a:ext cx="7800352" cy="4825206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Methods of Extraction: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0680"/>
            <a:ext cx="8229600" cy="438912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b="1" dirty="0" smtClean="0"/>
              <a:t>Batch operation: </a:t>
            </a:r>
            <a:r>
              <a:rPr lang="en-US" dirty="0" smtClean="0"/>
              <a:t>The method involves shaking the aqueous layer containing the solute with an immiscible solvent in a separating funnel and system is allowed to attain the equilibrium by keeping it undisturbed for some </a:t>
            </a:r>
            <a:r>
              <a:rPr lang="en-US" dirty="0" err="1" smtClean="0"/>
              <a:t>time.Complexing</a:t>
            </a:r>
            <a:r>
              <a:rPr lang="en-US" dirty="0" smtClean="0"/>
              <a:t> agent is added to extract the solute form aqueous phase into organic layer. The two solvent layers are separated by opening the stop cock and withdrawing the required layer.</a:t>
            </a:r>
          </a:p>
          <a:p>
            <a:pPr algn="just"/>
            <a:endParaRPr lang="en-US" dirty="0" smtClean="0"/>
          </a:p>
          <a:p>
            <a:pPr algn="just"/>
            <a:r>
              <a:rPr lang="en-US" b="1" dirty="0" smtClean="0"/>
              <a:t>Stripping: </a:t>
            </a:r>
            <a:r>
              <a:rPr lang="en-US" dirty="0" smtClean="0"/>
              <a:t>Removal of extracted solute from the organic layer.</a:t>
            </a:r>
          </a:p>
          <a:p>
            <a:pPr algn="just"/>
            <a:endParaRPr lang="en-US" dirty="0" smtClean="0"/>
          </a:p>
          <a:p>
            <a:pPr algn="just"/>
            <a:r>
              <a:rPr lang="en-US" b="1" dirty="0" smtClean="0"/>
              <a:t>Estimation: </a:t>
            </a:r>
            <a:r>
              <a:rPr lang="en-US" dirty="0" smtClean="0"/>
              <a:t>Estimation of amount of solute separated is determined by </a:t>
            </a:r>
            <a:r>
              <a:rPr lang="en-US" dirty="0" err="1" smtClean="0"/>
              <a:t>spectrophotometry</a:t>
            </a:r>
            <a:r>
              <a:rPr lang="en-US" dirty="0" smtClean="0"/>
              <a:t>, </a:t>
            </a:r>
            <a:r>
              <a:rPr lang="en-US" dirty="0" err="1" smtClean="0"/>
              <a:t>polarography</a:t>
            </a:r>
            <a:r>
              <a:rPr lang="en-US" dirty="0" smtClean="0"/>
              <a:t>, </a:t>
            </a:r>
            <a:r>
              <a:rPr lang="en-US" dirty="0" err="1" smtClean="0"/>
              <a:t>potentiometry</a:t>
            </a:r>
            <a:r>
              <a:rPr lang="en-US" dirty="0" smtClean="0"/>
              <a:t> etc.</a:t>
            </a:r>
            <a:endParaRPr lang="en-US" b="1" dirty="0" smtClean="0"/>
          </a:p>
          <a:p>
            <a:pPr algn="just"/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Application of solvent extraction:</a:t>
            </a:r>
            <a:endParaRPr lang="en-IN" dirty="0"/>
          </a:p>
        </p:txBody>
      </p:sp>
      <p:pic>
        <p:nvPicPr>
          <p:cNvPr id="9218" name="Picture 2" descr="D:\Pooja GC Paonta\B.Sc\B.Sc. Notes\solvent extraction of metal ion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0705" t="9729" r="17776" b="18998"/>
          <a:stretch>
            <a:fillRect/>
          </a:stretch>
        </p:blipFill>
        <p:spPr bwMode="auto">
          <a:xfrm>
            <a:off x="1143000" y="1371600"/>
            <a:ext cx="6781800" cy="4419600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Chelating agents used in solvent extraction: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charge neutralization of metals is carried out by the formation of metal </a:t>
            </a:r>
            <a:r>
              <a:rPr lang="en-US" dirty="0" err="1" smtClean="0"/>
              <a:t>chelates</a:t>
            </a:r>
            <a:r>
              <a:rPr lang="en-US" dirty="0" smtClean="0"/>
              <a:t>. The resulting metal-</a:t>
            </a:r>
            <a:r>
              <a:rPr lang="en-US" dirty="0" err="1" smtClean="0"/>
              <a:t>chelate</a:t>
            </a:r>
            <a:r>
              <a:rPr lang="en-US" dirty="0" smtClean="0"/>
              <a:t> complex is bulkier and hydrophobic in nature and is soluble in organic layer. They are </a:t>
            </a:r>
            <a:r>
              <a:rPr lang="en-US" dirty="0" err="1" smtClean="0"/>
              <a:t>coloured</a:t>
            </a:r>
            <a:r>
              <a:rPr lang="en-US" dirty="0" smtClean="0"/>
              <a:t> and can be determined by </a:t>
            </a:r>
            <a:r>
              <a:rPr lang="en-US" dirty="0" err="1" smtClean="0"/>
              <a:t>spectrophotometry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Chelates</a:t>
            </a:r>
            <a:r>
              <a:rPr lang="en-US" dirty="0" smtClean="0"/>
              <a:t> of different metals can be extracted at different </a:t>
            </a:r>
            <a:r>
              <a:rPr lang="en-US" dirty="0" err="1" smtClean="0"/>
              <a:t>pH.</a:t>
            </a: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Solid- Liquid Leaching:</a:t>
            </a:r>
            <a:endParaRPr lang="en-IN" dirty="0"/>
          </a:p>
        </p:txBody>
      </p:sp>
      <p:pic>
        <p:nvPicPr>
          <p:cNvPr id="11266" name="Picture 2" descr="D:\Pooja GC Paonta\B.Sc\B.Sc. Notes\solid liquid leachin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7692"/>
          <a:stretch>
            <a:fillRect/>
          </a:stretch>
        </p:blipFill>
        <p:spPr bwMode="auto">
          <a:xfrm>
            <a:off x="2438400" y="2438400"/>
            <a:ext cx="4114800" cy="32868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09600" y="18288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This process is used to separate the desired solute component or to remove an undesired component from the solid phase.</a:t>
            </a:r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Overview of Solid Liquid Leaching:</a:t>
            </a:r>
            <a:endParaRPr lang="en-IN" dirty="0"/>
          </a:p>
        </p:txBody>
      </p:sp>
      <p:pic>
        <p:nvPicPr>
          <p:cNvPr id="12290" name="Picture 2" descr="D:\Pooja GC Paonta\B.Sc\B.Sc. Notes\overview of solid liqid leaching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3674" y="2362200"/>
            <a:ext cx="4311926" cy="2895600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Solids and solvents for leaching: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/>
              <a:t>The preparation of solids for leaching is carried out as follows:</a:t>
            </a:r>
          </a:p>
          <a:p>
            <a:pPr algn="just">
              <a:buNone/>
            </a:pPr>
            <a:r>
              <a:rPr lang="en-US" dirty="0" smtClean="0"/>
              <a:t>1. The plants products such as beet root, sugar beet can be cut into slices for leaching,</a:t>
            </a:r>
          </a:p>
          <a:p>
            <a:pPr algn="just">
              <a:buNone/>
            </a:pPr>
            <a:r>
              <a:rPr lang="en-US" dirty="0" smtClean="0"/>
              <a:t>2. The oil seeds are ruptured by rolling and flaking so that the vegetable oil can be easily leached by the solvent.</a:t>
            </a:r>
          </a:p>
          <a:p>
            <a:pPr algn="just">
              <a:buNone/>
            </a:pPr>
            <a:r>
              <a:rPr lang="en-US" dirty="0" smtClean="0"/>
              <a:t>3. For the pharmaceutical preparation, the leaves, stems and roots are dried before extraction.</a:t>
            </a:r>
          </a:p>
          <a:p>
            <a:pPr algn="just">
              <a:buNone/>
            </a:pPr>
            <a:endParaRPr lang="en-US" dirty="0" smtClean="0"/>
          </a:p>
          <a:p>
            <a:pPr algn="just"/>
            <a:r>
              <a:rPr lang="en-US" dirty="0" smtClean="0"/>
              <a:t>The leaching solvent:</a:t>
            </a:r>
            <a:endParaRPr lang="en-IN" dirty="0" smtClean="0"/>
          </a:p>
          <a:p>
            <a:pPr marL="514350" indent="-514350" algn="just">
              <a:buNone/>
            </a:pPr>
            <a:r>
              <a:rPr lang="en-US" dirty="0" smtClean="0"/>
              <a:t>1. Should not dissolve the solute free solid residue.</a:t>
            </a:r>
          </a:p>
          <a:p>
            <a:pPr marL="514350" indent="-514350" algn="just">
              <a:buNone/>
            </a:pPr>
            <a:r>
              <a:rPr lang="en-US" dirty="0" smtClean="0"/>
              <a:t>2. Should be present in sufficient amount for complete leaching of the solute.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1143000"/>
          </a:xfrm>
        </p:spPr>
        <p:txBody>
          <a:bodyPr>
            <a:normAutofit/>
          </a:bodyPr>
          <a:lstStyle/>
          <a:p>
            <a:r>
              <a:rPr lang="en-US" sz="7200" dirty="0" smtClean="0"/>
              <a:t>Thank You</a:t>
            </a:r>
            <a:endParaRPr lang="en-IN" sz="7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Chemistry, GC Paonta Sahib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561</Words>
  <Application>Microsoft Office PowerPoint</Application>
  <PresentationFormat>On-screen Show (4:3)</PresentationFormat>
  <Paragraphs>60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Calibri</vt:lpstr>
      <vt:lpstr>Constantia</vt:lpstr>
      <vt:lpstr>Wingdings 2</vt:lpstr>
      <vt:lpstr>Flow</vt:lpstr>
      <vt:lpstr>CHEMICAL TECHNOLOGY</vt:lpstr>
      <vt:lpstr>DISTILLATION</vt:lpstr>
      <vt:lpstr>Simple Distillation:</vt:lpstr>
      <vt:lpstr>Fractional Distillation:</vt:lpstr>
      <vt:lpstr>Vacuum distillation:</vt:lpstr>
      <vt:lpstr>Steam Distillation:</vt:lpstr>
      <vt:lpstr>Solvent Extraction: </vt:lpstr>
      <vt:lpstr>Overview of Solvent Extraction:</vt:lpstr>
      <vt:lpstr>PowerPoint Presentation</vt:lpstr>
      <vt:lpstr>PowerPoint Presentation</vt:lpstr>
      <vt:lpstr>Methods of Extraction:</vt:lpstr>
      <vt:lpstr>Application of solvent extraction:</vt:lpstr>
      <vt:lpstr>Chelating agents used in solvent extraction:</vt:lpstr>
      <vt:lpstr>Solid- Liquid Leaching:</vt:lpstr>
      <vt:lpstr>Overview of Solid Liquid Leaching:</vt:lpstr>
      <vt:lpstr>Solids and solvents for leaching: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TECHNOLOGY</dc:title>
  <dc:creator>admin</dc:creator>
  <cp:lastModifiedBy>chemistry</cp:lastModifiedBy>
  <cp:revision>2</cp:revision>
  <dcterms:created xsi:type="dcterms:W3CDTF">2006-08-16T00:00:00Z</dcterms:created>
  <dcterms:modified xsi:type="dcterms:W3CDTF">2022-07-18T05:17:48Z</dcterms:modified>
</cp:coreProperties>
</file>